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5" r:id="rId6"/>
    <p:sldId id="269" r:id="rId7"/>
    <p:sldId id="270" r:id="rId8"/>
    <p:sldId id="27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C5936-FDEF-4959-82EF-6F710A0EC0C1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60540-87E6-4DBA-92EC-CAAE63E10E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2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3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4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5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6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7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8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A2D33-6F71-4494-8CB1-5B9631EE636C}" type="slidenum">
              <a:rPr lang="en-US"/>
              <a:pPr/>
              <a:t>9</a:t>
            </a:fld>
            <a:endParaRPr lang="en-U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2700"/>
            <a:ext cx="9156700" cy="6870700"/>
            <a:chOff x="0" y="-8"/>
            <a:chExt cx="5768" cy="4328"/>
          </a:xfrm>
        </p:grpSpPr>
        <p:sp>
          <p:nvSpPr>
            <p:cNvPr id="1699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13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88" name="Rectangle 4"/>
            <p:cNvSpPr>
              <a:spLocks noChangeArrowheads="1"/>
            </p:cNvSpPr>
            <p:nvPr/>
          </p:nvSpPr>
          <p:spPr bwMode="white">
            <a:xfrm>
              <a:off x="0" y="1344"/>
              <a:ext cx="5760" cy="297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89" name="Freeform 5"/>
            <p:cNvSpPr>
              <a:spLocks/>
            </p:cNvSpPr>
            <p:nvPr/>
          </p:nvSpPr>
          <p:spPr bwMode="hidden">
            <a:xfrm>
              <a:off x="0" y="-8"/>
              <a:ext cx="3640" cy="1434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672" y="1392"/>
                </a:cxn>
                <a:cxn ang="0">
                  <a:pos x="912" y="1152"/>
                </a:cxn>
                <a:cxn ang="0">
                  <a:pos x="864" y="816"/>
                </a:cxn>
                <a:cxn ang="0">
                  <a:pos x="1170" y="588"/>
                </a:cxn>
                <a:cxn ang="0">
                  <a:pos x="1692" y="546"/>
                </a:cxn>
                <a:cxn ang="0">
                  <a:pos x="2112" y="576"/>
                </a:cxn>
                <a:cxn ang="0">
                  <a:pos x="2208" y="384"/>
                </a:cxn>
                <a:cxn ang="0">
                  <a:pos x="2184" y="138"/>
                </a:cxn>
                <a:cxn ang="0">
                  <a:pos x="2640" y="144"/>
                </a:cxn>
                <a:cxn ang="0">
                  <a:pos x="3024" y="432"/>
                </a:cxn>
                <a:cxn ang="0">
                  <a:pos x="3552" y="192"/>
                </a:cxn>
                <a:cxn ang="0">
                  <a:pos x="3552" y="0"/>
                </a:cxn>
              </a:cxnLst>
              <a:rect l="0" t="0" r="r" b="b"/>
              <a:pathLst>
                <a:path w="3640" h="1434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0" name="Freeform 6"/>
            <p:cNvSpPr>
              <a:spLocks/>
            </p:cNvSpPr>
            <p:nvPr/>
          </p:nvSpPr>
          <p:spPr bwMode="hidden">
            <a:xfrm>
              <a:off x="0" y="-8"/>
              <a:ext cx="1996" cy="124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336" y="1200"/>
                </a:cxn>
                <a:cxn ang="0">
                  <a:pos x="576" y="1200"/>
                </a:cxn>
                <a:cxn ang="0">
                  <a:pos x="696" y="972"/>
                </a:cxn>
                <a:cxn ang="0">
                  <a:pos x="636" y="462"/>
                </a:cxn>
                <a:cxn ang="0">
                  <a:pos x="816" y="276"/>
                </a:cxn>
                <a:cxn ang="0">
                  <a:pos x="1392" y="432"/>
                </a:cxn>
                <a:cxn ang="0">
                  <a:pos x="1740" y="390"/>
                </a:cxn>
                <a:cxn ang="0">
                  <a:pos x="1974" y="348"/>
                </a:cxn>
                <a:cxn ang="0">
                  <a:pos x="1872" y="0"/>
                </a:cxn>
              </a:cxnLst>
              <a:rect l="0" t="0" r="r" b="b"/>
              <a:pathLst>
                <a:path w="1996" h="1240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1" name="Freeform 7"/>
            <p:cNvSpPr>
              <a:spLocks/>
            </p:cNvSpPr>
            <p:nvPr/>
          </p:nvSpPr>
          <p:spPr bwMode="hidden">
            <a:xfrm>
              <a:off x="0" y="-8"/>
              <a:ext cx="1584" cy="1008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336" y="960"/>
                </a:cxn>
                <a:cxn ang="0">
                  <a:pos x="480" y="864"/>
                </a:cxn>
                <a:cxn ang="0">
                  <a:pos x="318" y="414"/>
                </a:cxn>
                <a:cxn ang="0">
                  <a:pos x="780" y="36"/>
                </a:cxn>
                <a:cxn ang="0">
                  <a:pos x="1440" y="192"/>
                </a:cxn>
                <a:cxn ang="0">
                  <a:pos x="1584" y="0"/>
                </a:cxn>
              </a:cxnLst>
              <a:rect l="0" t="0" r="r" b="b"/>
              <a:pathLst>
                <a:path w="1584" h="1008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2" name="Freeform 8"/>
            <p:cNvSpPr>
              <a:spLocks/>
            </p:cNvSpPr>
            <p:nvPr/>
          </p:nvSpPr>
          <p:spPr bwMode="hidden">
            <a:xfrm>
              <a:off x="856" y="144"/>
              <a:ext cx="3752" cy="1816"/>
            </a:xfrm>
            <a:custGeom>
              <a:avLst/>
              <a:gdLst/>
              <a:ahLst/>
              <a:cxnLst>
                <a:cxn ang="0">
                  <a:pos x="248" y="1000"/>
                </a:cxn>
                <a:cxn ang="0">
                  <a:pos x="200" y="760"/>
                </a:cxn>
                <a:cxn ang="0">
                  <a:pos x="248" y="664"/>
                </a:cxn>
                <a:cxn ang="0">
                  <a:pos x="584" y="616"/>
                </a:cxn>
                <a:cxn ang="0">
                  <a:pos x="1304" y="664"/>
                </a:cxn>
                <a:cxn ang="0">
                  <a:pos x="1640" y="424"/>
                </a:cxn>
                <a:cxn ang="0">
                  <a:pos x="1976" y="472"/>
                </a:cxn>
                <a:cxn ang="0">
                  <a:pos x="2600" y="424"/>
                </a:cxn>
                <a:cxn ang="0">
                  <a:pos x="3128" y="88"/>
                </a:cxn>
                <a:cxn ang="0">
                  <a:pos x="3560" y="40"/>
                </a:cxn>
                <a:cxn ang="0">
                  <a:pos x="3656" y="328"/>
                </a:cxn>
                <a:cxn ang="0">
                  <a:pos x="2984" y="760"/>
                </a:cxn>
                <a:cxn ang="0">
                  <a:pos x="2456" y="952"/>
                </a:cxn>
                <a:cxn ang="0">
                  <a:pos x="1976" y="1432"/>
                </a:cxn>
                <a:cxn ang="0">
                  <a:pos x="1400" y="1768"/>
                </a:cxn>
                <a:cxn ang="0">
                  <a:pos x="968" y="1720"/>
                </a:cxn>
                <a:cxn ang="0">
                  <a:pos x="296" y="1768"/>
                </a:cxn>
                <a:cxn ang="0">
                  <a:pos x="8" y="1432"/>
                </a:cxn>
                <a:cxn ang="0">
                  <a:pos x="248" y="1000"/>
                </a:cxn>
              </a:cxnLst>
              <a:rect l="0" t="0" r="r" b="b"/>
              <a:pathLst>
                <a:path w="3752" h="1816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3" name="Freeform 9"/>
            <p:cNvSpPr>
              <a:spLocks/>
            </p:cNvSpPr>
            <p:nvPr/>
          </p:nvSpPr>
          <p:spPr bwMode="hidden">
            <a:xfrm>
              <a:off x="972" y="688"/>
              <a:ext cx="2580" cy="1140"/>
            </a:xfrm>
            <a:custGeom>
              <a:avLst/>
              <a:gdLst/>
              <a:ahLst/>
              <a:cxnLst>
                <a:cxn ang="0">
                  <a:pos x="36" y="792"/>
                </a:cxn>
                <a:cxn ang="0">
                  <a:pos x="228" y="456"/>
                </a:cxn>
                <a:cxn ang="0">
                  <a:pos x="324" y="264"/>
                </a:cxn>
                <a:cxn ang="0">
                  <a:pos x="612" y="216"/>
                </a:cxn>
                <a:cxn ang="0">
                  <a:pos x="1092" y="312"/>
                </a:cxn>
                <a:cxn ang="0">
                  <a:pos x="1536" y="60"/>
                </a:cxn>
                <a:cxn ang="0">
                  <a:pos x="2388" y="120"/>
                </a:cxn>
                <a:cxn ang="0">
                  <a:pos x="2328" y="288"/>
                </a:cxn>
                <a:cxn ang="0">
                  <a:pos x="2028" y="612"/>
                </a:cxn>
                <a:cxn ang="0">
                  <a:pos x="1428" y="1032"/>
                </a:cxn>
                <a:cxn ang="0">
                  <a:pos x="1140" y="1080"/>
                </a:cxn>
                <a:cxn ang="0">
                  <a:pos x="324" y="1032"/>
                </a:cxn>
                <a:cxn ang="0">
                  <a:pos x="36" y="792"/>
                </a:cxn>
              </a:cxnLst>
              <a:rect l="0" t="0" r="r" b="b"/>
              <a:pathLst>
                <a:path w="2580" h="114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4" name="Freeform 10"/>
            <p:cNvSpPr>
              <a:spLocks/>
            </p:cNvSpPr>
            <p:nvPr/>
          </p:nvSpPr>
          <p:spPr bwMode="hidden">
            <a:xfrm>
              <a:off x="1170" y="910"/>
              <a:ext cx="1758" cy="696"/>
            </a:xfrm>
            <a:custGeom>
              <a:avLst/>
              <a:gdLst/>
              <a:ahLst/>
              <a:cxnLst>
                <a:cxn ang="0">
                  <a:pos x="60" y="594"/>
                </a:cxn>
                <a:cxn ang="0">
                  <a:pos x="126" y="234"/>
                </a:cxn>
                <a:cxn ang="0">
                  <a:pos x="1182" y="234"/>
                </a:cxn>
                <a:cxn ang="0">
                  <a:pos x="1518" y="90"/>
                </a:cxn>
                <a:cxn ang="0">
                  <a:pos x="1710" y="138"/>
                </a:cxn>
                <a:cxn ang="0">
                  <a:pos x="1230" y="522"/>
                </a:cxn>
                <a:cxn ang="0">
                  <a:pos x="750" y="666"/>
                </a:cxn>
                <a:cxn ang="0">
                  <a:pos x="60" y="594"/>
                </a:cxn>
              </a:cxnLst>
              <a:rect l="0" t="0" r="r" b="b"/>
              <a:pathLst>
                <a:path w="1758" h="696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5" name="Freeform 11"/>
            <p:cNvSpPr>
              <a:spLocks/>
            </p:cNvSpPr>
            <p:nvPr/>
          </p:nvSpPr>
          <p:spPr bwMode="hidden">
            <a:xfrm rot="-299203">
              <a:off x="1296" y="1240"/>
              <a:ext cx="928" cy="192"/>
            </a:xfrm>
            <a:custGeom>
              <a:avLst/>
              <a:gdLst/>
              <a:ahLst/>
              <a:cxnLst>
                <a:cxn ang="0">
                  <a:pos x="104" y="96"/>
                </a:cxn>
                <a:cxn ang="0">
                  <a:pos x="152" y="0"/>
                </a:cxn>
                <a:cxn ang="0">
                  <a:pos x="728" y="96"/>
                </a:cxn>
                <a:cxn ang="0">
                  <a:pos x="920" y="96"/>
                </a:cxn>
                <a:cxn ang="0">
                  <a:pos x="776" y="192"/>
                </a:cxn>
                <a:cxn ang="0">
                  <a:pos x="104" y="96"/>
                </a:cxn>
              </a:cxnLst>
              <a:rect l="0" t="0" r="r" b="b"/>
              <a:pathLst>
                <a:path w="928" h="192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6" name="Freeform 12"/>
            <p:cNvSpPr>
              <a:spLocks/>
            </p:cNvSpPr>
            <p:nvPr/>
          </p:nvSpPr>
          <p:spPr bwMode="hidden">
            <a:xfrm>
              <a:off x="0" y="1584"/>
              <a:ext cx="5754" cy="228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336" y="40"/>
                </a:cxn>
                <a:cxn ang="0">
                  <a:pos x="720" y="280"/>
                </a:cxn>
                <a:cxn ang="0">
                  <a:pos x="912" y="712"/>
                </a:cxn>
                <a:cxn ang="0">
                  <a:pos x="864" y="1240"/>
                </a:cxn>
                <a:cxn ang="0">
                  <a:pos x="960" y="1768"/>
                </a:cxn>
                <a:cxn ang="0">
                  <a:pos x="1440" y="2152"/>
                </a:cxn>
                <a:cxn ang="0">
                  <a:pos x="2160" y="2248"/>
                </a:cxn>
                <a:cxn ang="0">
                  <a:pos x="2688" y="1960"/>
                </a:cxn>
                <a:cxn ang="0">
                  <a:pos x="2706" y="472"/>
                </a:cxn>
                <a:cxn ang="0">
                  <a:pos x="3456" y="424"/>
                </a:cxn>
                <a:cxn ang="0">
                  <a:pos x="4416" y="712"/>
                </a:cxn>
                <a:cxn ang="0">
                  <a:pos x="4416" y="1432"/>
                </a:cxn>
                <a:cxn ang="0">
                  <a:pos x="4728" y="1822"/>
                </a:cxn>
                <a:cxn ang="0">
                  <a:pos x="5322" y="2206"/>
                </a:cxn>
                <a:cxn ang="0">
                  <a:pos x="5754" y="1510"/>
                </a:cxn>
              </a:cxnLst>
              <a:rect l="0" t="0" r="r" b="b"/>
              <a:pathLst>
                <a:path w="5754" h="2280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7" name="Freeform 13"/>
            <p:cNvSpPr>
              <a:spLocks/>
            </p:cNvSpPr>
            <p:nvPr/>
          </p:nvSpPr>
          <p:spPr bwMode="hidden">
            <a:xfrm>
              <a:off x="1056" y="2008"/>
              <a:ext cx="1496" cy="1464"/>
            </a:xfrm>
            <a:custGeom>
              <a:avLst/>
              <a:gdLst/>
              <a:ahLst/>
              <a:cxnLst>
                <a:cxn ang="0">
                  <a:pos x="408" y="16"/>
                </a:cxn>
                <a:cxn ang="0">
                  <a:pos x="72" y="304"/>
                </a:cxn>
                <a:cxn ang="0">
                  <a:pos x="72" y="976"/>
                </a:cxn>
                <a:cxn ang="0">
                  <a:pos x="504" y="1360"/>
                </a:cxn>
                <a:cxn ang="0">
                  <a:pos x="1128" y="1408"/>
                </a:cxn>
                <a:cxn ang="0">
                  <a:pos x="1464" y="1024"/>
                </a:cxn>
                <a:cxn ang="0">
                  <a:pos x="1320" y="208"/>
                </a:cxn>
                <a:cxn ang="0">
                  <a:pos x="408" y="16"/>
                </a:cxn>
              </a:cxnLst>
              <a:rect l="0" t="0" r="r" b="b"/>
              <a:pathLst>
                <a:path w="1496" h="1464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8" name="Freeform 14"/>
            <p:cNvSpPr>
              <a:spLocks/>
            </p:cNvSpPr>
            <p:nvPr/>
          </p:nvSpPr>
          <p:spPr bwMode="hidden">
            <a:xfrm rot="1159149">
              <a:off x="1296" y="2152"/>
              <a:ext cx="1126" cy="730"/>
            </a:xfrm>
            <a:custGeom>
              <a:avLst/>
              <a:gdLst/>
              <a:ahLst/>
              <a:cxnLst>
                <a:cxn ang="0">
                  <a:pos x="940" y="196"/>
                </a:cxn>
                <a:cxn ang="0">
                  <a:pos x="576" y="20"/>
                </a:cxn>
                <a:cxn ang="0">
                  <a:pos x="192" y="76"/>
                </a:cxn>
                <a:cxn ang="0">
                  <a:pos x="24" y="372"/>
                </a:cxn>
                <a:cxn ang="0">
                  <a:pos x="520" y="670"/>
                </a:cxn>
                <a:cxn ang="0">
                  <a:pos x="1048" y="568"/>
                </a:cxn>
                <a:cxn ang="0">
                  <a:pos x="940" y="196"/>
                </a:cxn>
              </a:cxnLst>
              <a:rect l="0" t="0" r="r" b="b"/>
              <a:pathLst>
                <a:path w="1126" h="730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999" name="Freeform 15"/>
            <p:cNvSpPr>
              <a:spLocks/>
            </p:cNvSpPr>
            <p:nvPr/>
          </p:nvSpPr>
          <p:spPr bwMode="hidden">
            <a:xfrm>
              <a:off x="3112" y="-8"/>
              <a:ext cx="2648" cy="3394"/>
            </a:xfrm>
            <a:custGeom>
              <a:avLst/>
              <a:gdLst/>
              <a:ahLst/>
              <a:cxnLst>
                <a:cxn ang="0">
                  <a:pos x="1496" y="0"/>
                </a:cxn>
                <a:cxn ang="0">
                  <a:pos x="1640" y="384"/>
                </a:cxn>
                <a:cxn ang="0">
                  <a:pos x="1400" y="864"/>
                </a:cxn>
                <a:cxn ang="0">
                  <a:pos x="536" y="1200"/>
                </a:cxn>
                <a:cxn ang="0">
                  <a:pos x="56" y="1584"/>
                </a:cxn>
                <a:cxn ang="0">
                  <a:pos x="200" y="1872"/>
                </a:cxn>
                <a:cxn ang="0">
                  <a:pos x="1064" y="2016"/>
                </a:cxn>
                <a:cxn ang="0">
                  <a:pos x="1592" y="2304"/>
                </a:cxn>
                <a:cxn ang="0">
                  <a:pos x="1562" y="2940"/>
                </a:cxn>
                <a:cxn ang="0">
                  <a:pos x="2120" y="3384"/>
                </a:cxn>
                <a:cxn ang="0">
                  <a:pos x="2648" y="2880"/>
                </a:cxn>
              </a:cxnLst>
              <a:rect l="0" t="0" r="r" b="b"/>
              <a:pathLst>
                <a:path w="2648" h="3394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0" name="Freeform 16"/>
            <p:cNvSpPr>
              <a:spLocks/>
            </p:cNvSpPr>
            <p:nvPr/>
          </p:nvSpPr>
          <p:spPr bwMode="hidden">
            <a:xfrm>
              <a:off x="3504" y="-8"/>
              <a:ext cx="2256" cy="3160"/>
            </a:xfrm>
            <a:custGeom>
              <a:avLst/>
              <a:gdLst/>
              <a:ahLst/>
              <a:cxnLst>
                <a:cxn ang="0">
                  <a:pos x="1488" y="0"/>
                </a:cxn>
                <a:cxn ang="0">
                  <a:pos x="1488" y="528"/>
                </a:cxn>
                <a:cxn ang="0">
                  <a:pos x="1104" y="1008"/>
                </a:cxn>
                <a:cxn ang="0">
                  <a:pos x="144" y="1488"/>
                </a:cxn>
                <a:cxn ang="0">
                  <a:pos x="240" y="1776"/>
                </a:cxn>
                <a:cxn ang="0">
                  <a:pos x="1056" y="1872"/>
                </a:cxn>
                <a:cxn ang="0">
                  <a:pos x="1536" y="2064"/>
                </a:cxn>
                <a:cxn ang="0">
                  <a:pos x="1536" y="2448"/>
                </a:cxn>
                <a:cxn ang="0">
                  <a:pos x="1344" y="2784"/>
                </a:cxn>
                <a:cxn ang="0">
                  <a:pos x="1632" y="3120"/>
                </a:cxn>
                <a:cxn ang="0">
                  <a:pos x="1968" y="3024"/>
                </a:cxn>
                <a:cxn ang="0">
                  <a:pos x="2208" y="2496"/>
                </a:cxn>
                <a:cxn ang="0">
                  <a:pos x="2112" y="1968"/>
                </a:cxn>
                <a:cxn ang="0">
                  <a:pos x="1776" y="1584"/>
                </a:cxn>
                <a:cxn ang="0">
                  <a:pos x="1824" y="1152"/>
                </a:cxn>
                <a:cxn ang="0">
                  <a:pos x="2256" y="672"/>
                </a:cxn>
              </a:cxnLst>
              <a:rect l="0" t="0" r="r" b="b"/>
              <a:pathLst>
                <a:path w="2256" h="3160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1" name="Freeform 17"/>
            <p:cNvSpPr>
              <a:spLocks/>
            </p:cNvSpPr>
            <p:nvPr/>
          </p:nvSpPr>
          <p:spPr bwMode="hidden">
            <a:xfrm>
              <a:off x="4008" y="1080"/>
              <a:ext cx="1048" cy="696"/>
            </a:xfrm>
            <a:custGeom>
              <a:avLst/>
              <a:gdLst/>
              <a:ahLst/>
              <a:cxnLst>
                <a:cxn ang="0">
                  <a:pos x="984" y="256"/>
                </a:cxn>
                <a:cxn ang="0">
                  <a:pos x="840" y="16"/>
                </a:cxn>
                <a:cxn ang="0">
                  <a:pos x="552" y="160"/>
                </a:cxn>
                <a:cxn ang="0">
                  <a:pos x="320" y="304"/>
                </a:cxn>
                <a:cxn ang="0">
                  <a:pos x="600" y="592"/>
                </a:cxn>
                <a:cxn ang="0">
                  <a:pos x="984" y="640"/>
                </a:cxn>
                <a:cxn ang="0">
                  <a:pos x="984" y="256"/>
                </a:cxn>
              </a:cxnLst>
              <a:rect l="0" t="0" r="r" b="b"/>
              <a:pathLst>
                <a:path w="1048" h="696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2" name="Freeform 18"/>
            <p:cNvSpPr>
              <a:spLocks/>
            </p:cNvSpPr>
            <p:nvPr/>
          </p:nvSpPr>
          <p:spPr bwMode="hidden">
            <a:xfrm>
              <a:off x="5117" y="-8"/>
              <a:ext cx="547" cy="69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528"/>
                </a:cxn>
                <a:cxn ang="0">
                  <a:pos x="131" y="680"/>
                </a:cxn>
                <a:cxn ang="0">
                  <a:pos x="355" y="624"/>
                </a:cxn>
                <a:cxn ang="0">
                  <a:pos x="499" y="384"/>
                </a:cxn>
                <a:cxn ang="0">
                  <a:pos x="547" y="0"/>
                </a:cxn>
              </a:cxnLst>
              <a:rect l="0" t="0" r="r" b="b"/>
              <a:pathLst>
                <a:path w="547" h="696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3" name="Freeform 19"/>
            <p:cNvSpPr>
              <a:spLocks/>
            </p:cNvSpPr>
            <p:nvPr/>
          </p:nvSpPr>
          <p:spPr bwMode="hidden">
            <a:xfrm>
              <a:off x="0" y="2024"/>
              <a:ext cx="1984" cy="229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336" y="32"/>
                </a:cxn>
                <a:cxn ang="0">
                  <a:pos x="592" y="224"/>
                </a:cxn>
                <a:cxn ang="0">
                  <a:pos x="696" y="664"/>
                </a:cxn>
                <a:cxn ang="0">
                  <a:pos x="664" y="1224"/>
                </a:cxn>
                <a:cxn ang="0">
                  <a:pos x="816" y="1784"/>
                </a:cxn>
                <a:cxn ang="0">
                  <a:pos x="1128" y="2128"/>
                </a:cxn>
                <a:cxn ang="0">
                  <a:pos x="1984" y="2296"/>
                </a:cxn>
              </a:cxnLst>
              <a:rect l="0" t="0" r="r" b="b"/>
              <a:pathLst>
                <a:path w="1984" h="2296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4" name="Freeform 20"/>
            <p:cNvSpPr>
              <a:spLocks/>
            </p:cNvSpPr>
            <p:nvPr/>
          </p:nvSpPr>
          <p:spPr bwMode="hidden">
            <a:xfrm>
              <a:off x="0" y="2400"/>
              <a:ext cx="816" cy="1912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384" y="280"/>
                </a:cxn>
                <a:cxn ang="0">
                  <a:pos x="368" y="896"/>
                </a:cxn>
                <a:cxn ang="0">
                  <a:pos x="528" y="1528"/>
                </a:cxn>
                <a:cxn ang="0">
                  <a:pos x="816" y="1912"/>
                </a:cxn>
              </a:cxnLst>
              <a:rect l="0" t="0" r="r" b="b"/>
              <a:pathLst>
                <a:path w="816" h="1912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05" name="Freeform 21"/>
            <p:cNvSpPr>
              <a:spLocks/>
            </p:cNvSpPr>
            <p:nvPr/>
          </p:nvSpPr>
          <p:spPr bwMode="hidden">
            <a:xfrm>
              <a:off x="2688" y="3228"/>
              <a:ext cx="3080" cy="1084"/>
            </a:xfrm>
            <a:custGeom>
              <a:avLst/>
              <a:gdLst/>
              <a:ahLst/>
              <a:cxnLst>
                <a:cxn ang="0">
                  <a:pos x="0" y="1084"/>
                </a:cxn>
                <a:cxn ang="0">
                  <a:pos x="424" y="932"/>
                </a:cxn>
                <a:cxn ang="0">
                  <a:pos x="640" y="292"/>
                </a:cxn>
                <a:cxn ang="0">
                  <a:pos x="1032" y="20"/>
                </a:cxn>
                <a:cxn ang="0">
                  <a:pos x="1536" y="172"/>
                </a:cxn>
                <a:cxn ang="0">
                  <a:pos x="2064" y="604"/>
                </a:cxn>
                <a:cxn ang="0">
                  <a:pos x="2400" y="940"/>
                </a:cxn>
                <a:cxn ang="0">
                  <a:pos x="3080" y="1084"/>
                </a:cxn>
              </a:cxnLst>
              <a:rect l="0" t="0" r="r" b="b"/>
              <a:pathLst>
                <a:path w="3080" h="1084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70006" name="Picture 22" descr="Topbanx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33CC99"/>
                </a:clrFrom>
                <a:clrTo>
                  <a:srgbClr val="33CC99">
                    <a:alpha val="0"/>
                  </a:srgbClr>
                </a:clrTo>
              </a:clrChange>
            </a:blip>
            <a:srcRect l="31929" t="5319" b="4256"/>
            <a:stretch>
              <a:fillRect/>
            </a:stretch>
          </p:blipFill>
          <p:spPr bwMode="auto">
            <a:xfrm>
              <a:off x="0" y="0"/>
              <a:ext cx="325" cy="4320"/>
            </a:xfrm>
            <a:prstGeom prst="rect">
              <a:avLst/>
            </a:prstGeom>
            <a:noFill/>
          </p:spPr>
        </p:pic>
        <p:sp>
          <p:nvSpPr>
            <p:cNvPr id="170007" name="Rectangle 23"/>
            <p:cNvSpPr>
              <a:spLocks noChangeArrowheads="1"/>
            </p:cNvSpPr>
            <p:nvPr/>
          </p:nvSpPr>
          <p:spPr bwMode="ltGray">
            <a:xfrm>
              <a:off x="240" y="2112"/>
              <a:ext cx="2688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0008" name="Line 24"/>
          <p:cNvSpPr>
            <a:spLocks noChangeShapeType="1"/>
          </p:cNvSpPr>
          <p:nvPr/>
        </p:nvSpPr>
        <p:spPr bwMode="ltGray">
          <a:xfrm>
            <a:off x="685800" y="3429000"/>
            <a:ext cx="38100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9600" y="3352800"/>
            <a:ext cx="457200" cy="457200"/>
            <a:chOff x="480" y="2112"/>
            <a:chExt cx="288" cy="288"/>
          </a:xfrm>
        </p:grpSpPr>
        <p:sp>
          <p:nvSpPr>
            <p:cNvPr id="170010" name="Line 26"/>
            <p:cNvSpPr>
              <a:spLocks noChangeShapeType="1"/>
            </p:cNvSpPr>
            <p:nvPr/>
          </p:nvSpPr>
          <p:spPr bwMode="ltGray">
            <a:xfrm>
              <a:off x="528" y="2160"/>
              <a:ext cx="240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sm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011" name="Oval 27"/>
            <p:cNvSpPr>
              <a:spLocks noChangeArrowheads="1"/>
            </p:cNvSpPr>
            <p:nvPr/>
          </p:nvSpPr>
          <p:spPr bwMode="ltGray">
            <a:xfrm>
              <a:off x="480" y="2112"/>
              <a:ext cx="117" cy="1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0012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3600"/>
            <a:ext cx="7772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0013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0014" name="Rectangle 30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3420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170015" name="Rectangle 3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2063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0016" name="Rectangle 3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6342063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658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658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658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658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8E6F5A-F0CC-453D-A230-E357AAA90EEB}" type="datetimeFigureOut">
              <a:rPr lang="en-US" smtClean="0"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2700"/>
            <a:ext cx="9156700" cy="6870700"/>
            <a:chOff x="0" y="-8"/>
            <a:chExt cx="5768" cy="4328"/>
          </a:xfrm>
        </p:grpSpPr>
        <p:sp>
          <p:nvSpPr>
            <p:cNvPr id="168963" name="Rectangle 3"/>
            <p:cNvSpPr>
              <a:spLocks noChangeArrowheads="1"/>
            </p:cNvSpPr>
            <p:nvPr/>
          </p:nvSpPr>
          <p:spPr bwMode="auto">
            <a:xfrm>
              <a:off x="0" y="624"/>
              <a:ext cx="5760" cy="36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6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5" name="Freeform 5"/>
            <p:cNvSpPr>
              <a:spLocks/>
            </p:cNvSpPr>
            <p:nvPr/>
          </p:nvSpPr>
          <p:spPr bwMode="hidden">
            <a:xfrm>
              <a:off x="0" y="-8"/>
              <a:ext cx="3640" cy="1434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672" y="1392"/>
                </a:cxn>
                <a:cxn ang="0">
                  <a:pos x="912" y="1152"/>
                </a:cxn>
                <a:cxn ang="0">
                  <a:pos x="864" y="816"/>
                </a:cxn>
                <a:cxn ang="0">
                  <a:pos x="1170" y="588"/>
                </a:cxn>
                <a:cxn ang="0">
                  <a:pos x="1692" y="546"/>
                </a:cxn>
                <a:cxn ang="0">
                  <a:pos x="2112" y="576"/>
                </a:cxn>
                <a:cxn ang="0">
                  <a:pos x="2208" y="384"/>
                </a:cxn>
                <a:cxn ang="0">
                  <a:pos x="2184" y="138"/>
                </a:cxn>
                <a:cxn ang="0">
                  <a:pos x="2640" y="144"/>
                </a:cxn>
                <a:cxn ang="0">
                  <a:pos x="3024" y="432"/>
                </a:cxn>
                <a:cxn ang="0">
                  <a:pos x="3552" y="192"/>
                </a:cxn>
                <a:cxn ang="0">
                  <a:pos x="3552" y="0"/>
                </a:cxn>
              </a:cxnLst>
              <a:rect l="0" t="0" r="r" b="b"/>
              <a:pathLst>
                <a:path w="3640" h="1434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6" name="Freeform 6"/>
            <p:cNvSpPr>
              <a:spLocks/>
            </p:cNvSpPr>
            <p:nvPr/>
          </p:nvSpPr>
          <p:spPr bwMode="hidden">
            <a:xfrm>
              <a:off x="0" y="-8"/>
              <a:ext cx="1996" cy="124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336" y="1200"/>
                </a:cxn>
                <a:cxn ang="0">
                  <a:pos x="576" y="1200"/>
                </a:cxn>
                <a:cxn ang="0">
                  <a:pos x="696" y="972"/>
                </a:cxn>
                <a:cxn ang="0">
                  <a:pos x="636" y="462"/>
                </a:cxn>
                <a:cxn ang="0">
                  <a:pos x="816" y="276"/>
                </a:cxn>
                <a:cxn ang="0">
                  <a:pos x="1392" y="432"/>
                </a:cxn>
                <a:cxn ang="0">
                  <a:pos x="1740" y="390"/>
                </a:cxn>
                <a:cxn ang="0">
                  <a:pos x="1974" y="348"/>
                </a:cxn>
                <a:cxn ang="0">
                  <a:pos x="1872" y="0"/>
                </a:cxn>
              </a:cxnLst>
              <a:rect l="0" t="0" r="r" b="b"/>
              <a:pathLst>
                <a:path w="1996" h="1240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7" name="Freeform 7"/>
            <p:cNvSpPr>
              <a:spLocks/>
            </p:cNvSpPr>
            <p:nvPr/>
          </p:nvSpPr>
          <p:spPr bwMode="hidden">
            <a:xfrm>
              <a:off x="0" y="-8"/>
              <a:ext cx="1584" cy="1008"/>
            </a:xfrm>
            <a:custGeom>
              <a:avLst/>
              <a:gdLst/>
              <a:ahLst/>
              <a:cxnLst>
                <a:cxn ang="0">
                  <a:pos x="0" y="576"/>
                </a:cxn>
                <a:cxn ang="0">
                  <a:pos x="336" y="960"/>
                </a:cxn>
                <a:cxn ang="0">
                  <a:pos x="480" y="864"/>
                </a:cxn>
                <a:cxn ang="0">
                  <a:pos x="318" y="414"/>
                </a:cxn>
                <a:cxn ang="0">
                  <a:pos x="780" y="36"/>
                </a:cxn>
                <a:cxn ang="0">
                  <a:pos x="1440" y="192"/>
                </a:cxn>
                <a:cxn ang="0">
                  <a:pos x="1584" y="0"/>
                </a:cxn>
              </a:cxnLst>
              <a:rect l="0" t="0" r="r" b="b"/>
              <a:pathLst>
                <a:path w="1584" h="1008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8" name="Freeform 8"/>
            <p:cNvSpPr>
              <a:spLocks/>
            </p:cNvSpPr>
            <p:nvPr/>
          </p:nvSpPr>
          <p:spPr bwMode="hidden">
            <a:xfrm>
              <a:off x="856" y="144"/>
              <a:ext cx="3752" cy="1816"/>
            </a:xfrm>
            <a:custGeom>
              <a:avLst/>
              <a:gdLst/>
              <a:ahLst/>
              <a:cxnLst>
                <a:cxn ang="0">
                  <a:pos x="248" y="1000"/>
                </a:cxn>
                <a:cxn ang="0">
                  <a:pos x="200" y="760"/>
                </a:cxn>
                <a:cxn ang="0">
                  <a:pos x="248" y="664"/>
                </a:cxn>
                <a:cxn ang="0">
                  <a:pos x="584" y="616"/>
                </a:cxn>
                <a:cxn ang="0">
                  <a:pos x="1304" y="664"/>
                </a:cxn>
                <a:cxn ang="0">
                  <a:pos x="1640" y="424"/>
                </a:cxn>
                <a:cxn ang="0">
                  <a:pos x="1976" y="472"/>
                </a:cxn>
                <a:cxn ang="0">
                  <a:pos x="2600" y="424"/>
                </a:cxn>
                <a:cxn ang="0">
                  <a:pos x="3128" y="88"/>
                </a:cxn>
                <a:cxn ang="0">
                  <a:pos x="3560" y="40"/>
                </a:cxn>
                <a:cxn ang="0">
                  <a:pos x="3656" y="328"/>
                </a:cxn>
                <a:cxn ang="0">
                  <a:pos x="2984" y="760"/>
                </a:cxn>
                <a:cxn ang="0">
                  <a:pos x="2456" y="952"/>
                </a:cxn>
                <a:cxn ang="0">
                  <a:pos x="1976" y="1432"/>
                </a:cxn>
                <a:cxn ang="0">
                  <a:pos x="1400" y="1768"/>
                </a:cxn>
                <a:cxn ang="0">
                  <a:pos x="968" y="1720"/>
                </a:cxn>
                <a:cxn ang="0">
                  <a:pos x="296" y="1768"/>
                </a:cxn>
                <a:cxn ang="0">
                  <a:pos x="8" y="1432"/>
                </a:cxn>
                <a:cxn ang="0">
                  <a:pos x="248" y="1000"/>
                </a:cxn>
              </a:cxnLst>
              <a:rect l="0" t="0" r="r" b="b"/>
              <a:pathLst>
                <a:path w="3752" h="1816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69" name="Freeform 9"/>
            <p:cNvSpPr>
              <a:spLocks/>
            </p:cNvSpPr>
            <p:nvPr/>
          </p:nvSpPr>
          <p:spPr bwMode="hidden">
            <a:xfrm>
              <a:off x="972" y="688"/>
              <a:ext cx="2580" cy="1140"/>
            </a:xfrm>
            <a:custGeom>
              <a:avLst/>
              <a:gdLst/>
              <a:ahLst/>
              <a:cxnLst>
                <a:cxn ang="0">
                  <a:pos x="36" y="792"/>
                </a:cxn>
                <a:cxn ang="0">
                  <a:pos x="228" y="456"/>
                </a:cxn>
                <a:cxn ang="0">
                  <a:pos x="324" y="264"/>
                </a:cxn>
                <a:cxn ang="0">
                  <a:pos x="612" y="216"/>
                </a:cxn>
                <a:cxn ang="0">
                  <a:pos x="1092" y="312"/>
                </a:cxn>
                <a:cxn ang="0">
                  <a:pos x="1536" y="60"/>
                </a:cxn>
                <a:cxn ang="0">
                  <a:pos x="2388" y="120"/>
                </a:cxn>
                <a:cxn ang="0">
                  <a:pos x="2328" y="288"/>
                </a:cxn>
                <a:cxn ang="0">
                  <a:pos x="2028" y="612"/>
                </a:cxn>
                <a:cxn ang="0">
                  <a:pos x="1428" y="1032"/>
                </a:cxn>
                <a:cxn ang="0">
                  <a:pos x="1140" y="1080"/>
                </a:cxn>
                <a:cxn ang="0">
                  <a:pos x="324" y="1032"/>
                </a:cxn>
                <a:cxn ang="0">
                  <a:pos x="36" y="792"/>
                </a:cxn>
              </a:cxnLst>
              <a:rect l="0" t="0" r="r" b="b"/>
              <a:pathLst>
                <a:path w="2580" h="114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0" name="Freeform 10"/>
            <p:cNvSpPr>
              <a:spLocks/>
            </p:cNvSpPr>
            <p:nvPr/>
          </p:nvSpPr>
          <p:spPr bwMode="hidden">
            <a:xfrm>
              <a:off x="1170" y="910"/>
              <a:ext cx="1758" cy="696"/>
            </a:xfrm>
            <a:custGeom>
              <a:avLst/>
              <a:gdLst/>
              <a:ahLst/>
              <a:cxnLst>
                <a:cxn ang="0">
                  <a:pos x="60" y="594"/>
                </a:cxn>
                <a:cxn ang="0">
                  <a:pos x="126" y="234"/>
                </a:cxn>
                <a:cxn ang="0">
                  <a:pos x="1182" y="234"/>
                </a:cxn>
                <a:cxn ang="0">
                  <a:pos x="1518" y="90"/>
                </a:cxn>
                <a:cxn ang="0">
                  <a:pos x="1710" y="138"/>
                </a:cxn>
                <a:cxn ang="0">
                  <a:pos x="1230" y="522"/>
                </a:cxn>
                <a:cxn ang="0">
                  <a:pos x="750" y="666"/>
                </a:cxn>
                <a:cxn ang="0">
                  <a:pos x="60" y="594"/>
                </a:cxn>
              </a:cxnLst>
              <a:rect l="0" t="0" r="r" b="b"/>
              <a:pathLst>
                <a:path w="1758" h="696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1" name="Freeform 11"/>
            <p:cNvSpPr>
              <a:spLocks/>
            </p:cNvSpPr>
            <p:nvPr/>
          </p:nvSpPr>
          <p:spPr bwMode="hidden">
            <a:xfrm rot="-299203">
              <a:off x="1296" y="1240"/>
              <a:ext cx="928" cy="192"/>
            </a:xfrm>
            <a:custGeom>
              <a:avLst/>
              <a:gdLst/>
              <a:ahLst/>
              <a:cxnLst>
                <a:cxn ang="0">
                  <a:pos x="104" y="96"/>
                </a:cxn>
                <a:cxn ang="0">
                  <a:pos x="152" y="0"/>
                </a:cxn>
                <a:cxn ang="0">
                  <a:pos x="728" y="96"/>
                </a:cxn>
                <a:cxn ang="0">
                  <a:pos x="920" y="96"/>
                </a:cxn>
                <a:cxn ang="0">
                  <a:pos x="776" y="192"/>
                </a:cxn>
                <a:cxn ang="0">
                  <a:pos x="104" y="96"/>
                </a:cxn>
              </a:cxnLst>
              <a:rect l="0" t="0" r="r" b="b"/>
              <a:pathLst>
                <a:path w="928" h="192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2" name="Freeform 12"/>
            <p:cNvSpPr>
              <a:spLocks/>
            </p:cNvSpPr>
            <p:nvPr/>
          </p:nvSpPr>
          <p:spPr bwMode="hidden">
            <a:xfrm>
              <a:off x="0" y="1584"/>
              <a:ext cx="5754" cy="228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336" y="40"/>
                </a:cxn>
                <a:cxn ang="0">
                  <a:pos x="720" y="280"/>
                </a:cxn>
                <a:cxn ang="0">
                  <a:pos x="912" y="712"/>
                </a:cxn>
                <a:cxn ang="0">
                  <a:pos x="864" y="1240"/>
                </a:cxn>
                <a:cxn ang="0">
                  <a:pos x="960" y="1768"/>
                </a:cxn>
                <a:cxn ang="0">
                  <a:pos x="1440" y="2152"/>
                </a:cxn>
                <a:cxn ang="0">
                  <a:pos x="2160" y="2248"/>
                </a:cxn>
                <a:cxn ang="0">
                  <a:pos x="2688" y="1960"/>
                </a:cxn>
                <a:cxn ang="0">
                  <a:pos x="2706" y="472"/>
                </a:cxn>
                <a:cxn ang="0">
                  <a:pos x="3456" y="424"/>
                </a:cxn>
                <a:cxn ang="0">
                  <a:pos x="4416" y="712"/>
                </a:cxn>
                <a:cxn ang="0">
                  <a:pos x="4416" y="1432"/>
                </a:cxn>
                <a:cxn ang="0">
                  <a:pos x="4728" y="1822"/>
                </a:cxn>
                <a:cxn ang="0">
                  <a:pos x="5322" y="2206"/>
                </a:cxn>
                <a:cxn ang="0">
                  <a:pos x="5754" y="1510"/>
                </a:cxn>
              </a:cxnLst>
              <a:rect l="0" t="0" r="r" b="b"/>
              <a:pathLst>
                <a:path w="5754" h="2280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3" name="Freeform 13"/>
            <p:cNvSpPr>
              <a:spLocks/>
            </p:cNvSpPr>
            <p:nvPr/>
          </p:nvSpPr>
          <p:spPr bwMode="hidden">
            <a:xfrm>
              <a:off x="1056" y="2008"/>
              <a:ext cx="1496" cy="1464"/>
            </a:xfrm>
            <a:custGeom>
              <a:avLst/>
              <a:gdLst/>
              <a:ahLst/>
              <a:cxnLst>
                <a:cxn ang="0">
                  <a:pos x="408" y="16"/>
                </a:cxn>
                <a:cxn ang="0">
                  <a:pos x="72" y="304"/>
                </a:cxn>
                <a:cxn ang="0">
                  <a:pos x="72" y="976"/>
                </a:cxn>
                <a:cxn ang="0">
                  <a:pos x="504" y="1360"/>
                </a:cxn>
                <a:cxn ang="0">
                  <a:pos x="1128" y="1408"/>
                </a:cxn>
                <a:cxn ang="0">
                  <a:pos x="1464" y="1024"/>
                </a:cxn>
                <a:cxn ang="0">
                  <a:pos x="1320" y="208"/>
                </a:cxn>
                <a:cxn ang="0">
                  <a:pos x="408" y="16"/>
                </a:cxn>
              </a:cxnLst>
              <a:rect l="0" t="0" r="r" b="b"/>
              <a:pathLst>
                <a:path w="1496" h="1464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4" name="Freeform 14"/>
            <p:cNvSpPr>
              <a:spLocks/>
            </p:cNvSpPr>
            <p:nvPr/>
          </p:nvSpPr>
          <p:spPr bwMode="hidden">
            <a:xfrm rot="1159149">
              <a:off x="1296" y="2152"/>
              <a:ext cx="1126" cy="730"/>
            </a:xfrm>
            <a:custGeom>
              <a:avLst/>
              <a:gdLst/>
              <a:ahLst/>
              <a:cxnLst>
                <a:cxn ang="0">
                  <a:pos x="940" y="196"/>
                </a:cxn>
                <a:cxn ang="0">
                  <a:pos x="576" y="20"/>
                </a:cxn>
                <a:cxn ang="0">
                  <a:pos x="192" y="76"/>
                </a:cxn>
                <a:cxn ang="0">
                  <a:pos x="24" y="372"/>
                </a:cxn>
                <a:cxn ang="0">
                  <a:pos x="520" y="670"/>
                </a:cxn>
                <a:cxn ang="0">
                  <a:pos x="1048" y="568"/>
                </a:cxn>
                <a:cxn ang="0">
                  <a:pos x="940" y="196"/>
                </a:cxn>
              </a:cxnLst>
              <a:rect l="0" t="0" r="r" b="b"/>
              <a:pathLst>
                <a:path w="1126" h="730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5" name="Freeform 15"/>
            <p:cNvSpPr>
              <a:spLocks/>
            </p:cNvSpPr>
            <p:nvPr/>
          </p:nvSpPr>
          <p:spPr bwMode="hidden">
            <a:xfrm>
              <a:off x="3112" y="-8"/>
              <a:ext cx="2648" cy="3394"/>
            </a:xfrm>
            <a:custGeom>
              <a:avLst/>
              <a:gdLst/>
              <a:ahLst/>
              <a:cxnLst>
                <a:cxn ang="0">
                  <a:pos x="1496" y="0"/>
                </a:cxn>
                <a:cxn ang="0">
                  <a:pos x="1640" y="384"/>
                </a:cxn>
                <a:cxn ang="0">
                  <a:pos x="1400" y="864"/>
                </a:cxn>
                <a:cxn ang="0">
                  <a:pos x="536" y="1200"/>
                </a:cxn>
                <a:cxn ang="0">
                  <a:pos x="56" y="1584"/>
                </a:cxn>
                <a:cxn ang="0">
                  <a:pos x="200" y="1872"/>
                </a:cxn>
                <a:cxn ang="0">
                  <a:pos x="1064" y="2016"/>
                </a:cxn>
                <a:cxn ang="0">
                  <a:pos x="1592" y="2304"/>
                </a:cxn>
                <a:cxn ang="0">
                  <a:pos x="1562" y="2940"/>
                </a:cxn>
                <a:cxn ang="0">
                  <a:pos x="2120" y="3384"/>
                </a:cxn>
                <a:cxn ang="0">
                  <a:pos x="2648" y="2880"/>
                </a:cxn>
              </a:cxnLst>
              <a:rect l="0" t="0" r="r" b="b"/>
              <a:pathLst>
                <a:path w="2648" h="3394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6" name="Freeform 16"/>
            <p:cNvSpPr>
              <a:spLocks/>
            </p:cNvSpPr>
            <p:nvPr/>
          </p:nvSpPr>
          <p:spPr bwMode="hidden">
            <a:xfrm>
              <a:off x="3504" y="-8"/>
              <a:ext cx="2256" cy="3160"/>
            </a:xfrm>
            <a:custGeom>
              <a:avLst/>
              <a:gdLst/>
              <a:ahLst/>
              <a:cxnLst>
                <a:cxn ang="0">
                  <a:pos x="1488" y="0"/>
                </a:cxn>
                <a:cxn ang="0">
                  <a:pos x="1488" y="528"/>
                </a:cxn>
                <a:cxn ang="0">
                  <a:pos x="1104" y="1008"/>
                </a:cxn>
                <a:cxn ang="0">
                  <a:pos x="144" y="1488"/>
                </a:cxn>
                <a:cxn ang="0">
                  <a:pos x="240" y="1776"/>
                </a:cxn>
                <a:cxn ang="0">
                  <a:pos x="1056" y="1872"/>
                </a:cxn>
                <a:cxn ang="0">
                  <a:pos x="1536" y="2064"/>
                </a:cxn>
                <a:cxn ang="0">
                  <a:pos x="1536" y="2448"/>
                </a:cxn>
                <a:cxn ang="0">
                  <a:pos x="1344" y="2784"/>
                </a:cxn>
                <a:cxn ang="0">
                  <a:pos x="1632" y="3120"/>
                </a:cxn>
                <a:cxn ang="0">
                  <a:pos x="1968" y="3024"/>
                </a:cxn>
                <a:cxn ang="0">
                  <a:pos x="2208" y="2496"/>
                </a:cxn>
                <a:cxn ang="0">
                  <a:pos x="2112" y="1968"/>
                </a:cxn>
                <a:cxn ang="0">
                  <a:pos x="1776" y="1584"/>
                </a:cxn>
                <a:cxn ang="0">
                  <a:pos x="1824" y="1152"/>
                </a:cxn>
                <a:cxn ang="0">
                  <a:pos x="2256" y="672"/>
                </a:cxn>
              </a:cxnLst>
              <a:rect l="0" t="0" r="r" b="b"/>
              <a:pathLst>
                <a:path w="2256" h="3160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7" name="Freeform 17"/>
            <p:cNvSpPr>
              <a:spLocks/>
            </p:cNvSpPr>
            <p:nvPr/>
          </p:nvSpPr>
          <p:spPr bwMode="hidden">
            <a:xfrm>
              <a:off x="4008" y="1080"/>
              <a:ext cx="1048" cy="696"/>
            </a:xfrm>
            <a:custGeom>
              <a:avLst/>
              <a:gdLst/>
              <a:ahLst/>
              <a:cxnLst>
                <a:cxn ang="0">
                  <a:pos x="984" y="256"/>
                </a:cxn>
                <a:cxn ang="0">
                  <a:pos x="840" y="16"/>
                </a:cxn>
                <a:cxn ang="0">
                  <a:pos x="552" y="160"/>
                </a:cxn>
                <a:cxn ang="0">
                  <a:pos x="320" y="304"/>
                </a:cxn>
                <a:cxn ang="0">
                  <a:pos x="600" y="592"/>
                </a:cxn>
                <a:cxn ang="0">
                  <a:pos x="984" y="640"/>
                </a:cxn>
                <a:cxn ang="0">
                  <a:pos x="984" y="256"/>
                </a:cxn>
              </a:cxnLst>
              <a:rect l="0" t="0" r="r" b="b"/>
              <a:pathLst>
                <a:path w="1048" h="696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8" name="Freeform 18"/>
            <p:cNvSpPr>
              <a:spLocks/>
            </p:cNvSpPr>
            <p:nvPr/>
          </p:nvSpPr>
          <p:spPr bwMode="hidden">
            <a:xfrm>
              <a:off x="5117" y="-8"/>
              <a:ext cx="547" cy="69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528"/>
                </a:cxn>
                <a:cxn ang="0">
                  <a:pos x="131" y="680"/>
                </a:cxn>
                <a:cxn ang="0">
                  <a:pos x="355" y="624"/>
                </a:cxn>
                <a:cxn ang="0">
                  <a:pos x="499" y="384"/>
                </a:cxn>
                <a:cxn ang="0">
                  <a:pos x="547" y="0"/>
                </a:cxn>
              </a:cxnLst>
              <a:rect l="0" t="0" r="r" b="b"/>
              <a:pathLst>
                <a:path w="547" h="696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79" name="Freeform 19"/>
            <p:cNvSpPr>
              <a:spLocks/>
            </p:cNvSpPr>
            <p:nvPr/>
          </p:nvSpPr>
          <p:spPr bwMode="hidden">
            <a:xfrm>
              <a:off x="0" y="2024"/>
              <a:ext cx="1984" cy="229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336" y="32"/>
                </a:cxn>
                <a:cxn ang="0">
                  <a:pos x="592" y="224"/>
                </a:cxn>
                <a:cxn ang="0">
                  <a:pos x="696" y="664"/>
                </a:cxn>
                <a:cxn ang="0">
                  <a:pos x="664" y="1224"/>
                </a:cxn>
                <a:cxn ang="0">
                  <a:pos x="816" y="1784"/>
                </a:cxn>
                <a:cxn ang="0">
                  <a:pos x="1128" y="2128"/>
                </a:cxn>
                <a:cxn ang="0">
                  <a:pos x="1984" y="2296"/>
                </a:cxn>
              </a:cxnLst>
              <a:rect l="0" t="0" r="r" b="b"/>
              <a:pathLst>
                <a:path w="1984" h="2296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0" name="Freeform 20"/>
            <p:cNvSpPr>
              <a:spLocks/>
            </p:cNvSpPr>
            <p:nvPr/>
          </p:nvSpPr>
          <p:spPr bwMode="hidden">
            <a:xfrm>
              <a:off x="0" y="2400"/>
              <a:ext cx="816" cy="1912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384" y="280"/>
                </a:cxn>
                <a:cxn ang="0">
                  <a:pos x="368" y="896"/>
                </a:cxn>
                <a:cxn ang="0">
                  <a:pos x="528" y="1528"/>
                </a:cxn>
                <a:cxn ang="0">
                  <a:pos x="816" y="1912"/>
                </a:cxn>
              </a:cxnLst>
              <a:rect l="0" t="0" r="r" b="b"/>
              <a:pathLst>
                <a:path w="816" h="1912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981" name="Freeform 21"/>
            <p:cNvSpPr>
              <a:spLocks/>
            </p:cNvSpPr>
            <p:nvPr/>
          </p:nvSpPr>
          <p:spPr bwMode="hidden">
            <a:xfrm>
              <a:off x="2688" y="3228"/>
              <a:ext cx="3080" cy="1084"/>
            </a:xfrm>
            <a:custGeom>
              <a:avLst/>
              <a:gdLst/>
              <a:ahLst/>
              <a:cxnLst>
                <a:cxn ang="0">
                  <a:pos x="0" y="1084"/>
                </a:cxn>
                <a:cxn ang="0">
                  <a:pos x="424" y="932"/>
                </a:cxn>
                <a:cxn ang="0">
                  <a:pos x="640" y="292"/>
                </a:cxn>
                <a:cxn ang="0">
                  <a:pos x="1032" y="20"/>
                </a:cxn>
                <a:cxn ang="0">
                  <a:pos x="1536" y="172"/>
                </a:cxn>
                <a:cxn ang="0">
                  <a:pos x="2064" y="604"/>
                </a:cxn>
                <a:cxn ang="0">
                  <a:pos x="2400" y="940"/>
                </a:cxn>
                <a:cxn ang="0">
                  <a:pos x="3080" y="1084"/>
                </a:cxn>
              </a:cxnLst>
              <a:rect l="0" t="0" r="r" b="b"/>
              <a:pathLst>
                <a:path w="3080" h="1084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68982" name="Picture 22" descr="Topbanx"/>
            <p:cNvPicPr>
              <a:picLocks noChangeAspect="1" noChangeArrowheads="1"/>
            </p:cNvPicPr>
            <p:nvPr/>
          </p:nvPicPr>
          <p:blipFill>
            <a:blip r:embed="rId16">
              <a:clrChange>
                <a:clrFrom>
                  <a:srgbClr val="33CC99"/>
                </a:clrFrom>
                <a:clrTo>
                  <a:srgbClr val="33CC99">
                    <a:alpha val="0"/>
                  </a:srgbClr>
                </a:clrTo>
              </a:clrChange>
            </a:blip>
            <a:srcRect l="31929" t="5319" b="4256"/>
            <a:stretch>
              <a:fillRect/>
            </a:stretch>
          </p:blipFill>
          <p:spPr bwMode="auto">
            <a:xfrm>
              <a:off x="0" y="0"/>
              <a:ext cx="325" cy="4320"/>
            </a:xfrm>
            <a:prstGeom prst="rect">
              <a:avLst/>
            </a:prstGeom>
            <a:noFill/>
          </p:spPr>
        </p:pic>
      </p:grpSp>
      <p:sp>
        <p:nvSpPr>
          <p:cNvPr id="168983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68984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68985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Myriad Web Pro" pitchFamily="34" charset="0"/>
              </a:defRPr>
            </a:lvl1pPr>
          </a:lstStyle>
          <a:p>
            <a:fld id="{C88E6F5A-F0CC-453D-A230-E357AAA90EEB}" type="datetimeFigureOut">
              <a:rPr lang="en-US" smtClean="0"/>
              <a:pPr/>
              <a:t>2/17/2009</a:t>
            </a:fld>
            <a:endParaRPr lang="en-US" dirty="0"/>
          </a:p>
        </p:txBody>
      </p:sp>
      <p:sp>
        <p:nvSpPr>
          <p:cNvPr id="16898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500">
                <a:latin typeface="Myriad Web Pro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898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658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bg2"/>
                </a:solidFill>
                <a:latin typeface="Times New Roman" pitchFamily="18" charset="0"/>
              </a:defRPr>
            </a:lvl1pPr>
          </a:lstStyle>
          <a:p>
            <a:fld id="{EFBED5E8-C3E3-4862-82B6-E82B83F3F834}" type="slidenum">
              <a:rPr lang="en-US" smtClean="0"/>
              <a:t>‹#›</a:t>
            </a:fld>
            <a:endParaRPr lang="en-US"/>
          </a:p>
        </p:txBody>
      </p:sp>
      <p:pic>
        <p:nvPicPr>
          <p:cNvPr id="168988" name="Picture 28" descr="GTA_Fina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85800" y="6173787"/>
            <a:ext cx="685800" cy="684213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Blip>
          <a:blip r:embed="rId19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Name of subject matter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38200" y="4648200"/>
            <a:ext cx="6400800" cy="1752600"/>
          </a:xfrm>
        </p:spPr>
        <p:txBody>
          <a:bodyPr/>
          <a:lstStyle/>
          <a:p>
            <a:pPr algn="l"/>
            <a:r>
              <a:rPr lang="en-US" sz="2000" dirty="0" smtClean="0"/>
              <a:t>Name:</a:t>
            </a:r>
          </a:p>
          <a:p>
            <a:pPr algn="l"/>
            <a:r>
              <a:rPr lang="en-US" sz="2000" dirty="0" smtClean="0"/>
              <a:t>Date:</a:t>
            </a:r>
          </a:p>
          <a:p>
            <a:pPr algn="l"/>
            <a:r>
              <a:rPr lang="en-US" sz="2000" dirty="0" smtClean="0"/>
              <a:t>Research Conducted :  DATE 1  through DATE 2</a:t>
            </a:r>
          </a:p>
          <a:p>
            <a:pPr algn="l"/>
            <a:r>
              <a:rPr lang="en-US" sz="2000" dirty="0" smtClean="0"/>
              <a:t>Abstract :  example – Observing the changes to different colored hamburger wrappers over  an 8 week period.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4" name="Picture 24" descr="GTA_Fin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3048000"/>
            <a:ext cx="1223370" cy="1219200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1219200" y="838200"/>
            <a:ext cx="7467600" cy="904875"/>
            <a:chOff x="1066800" y="1981200"/>
            <a:chExt cx="7467600" cy="904875"/>
          </a:xfrm>
        </p:grpSpPr>
        <p:pic>
          <p:nvPicPr>
            <p:cNvPr id="6" name="Picture 20" descr="boot prints on 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66800" y="1981200"/>
              <a:ext cx="2257425" cy="904875"/>
            </a:xfrm>
            <a:prstGeom prst="rect">
              <a:avLst/>
            </a:prstGeom>
            <a:noFill/>
          </p:spPr>
        </p:pic>
        <p:pic>
          <p:nvPicPr>
            <p:cNvPr id="7" name="Picture 21" descr="boot prints on 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86175" y="1981200"/>
              <a:ext cx="2257425" cy="904875"/>
            </a:xfrm>
            <a:prstGeom prst="rect">
              <a:avLst/>
            </a:prstGeom>
            <a:noFill/>
          </p:spPr>
        </p:pic>
        <p:pic>
          <p:nvPicPr>
            <p:cNvPr id="8" name="Picture 22" descr="boot prints on whit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76975" y="1981200"/>
              <a:ext cx="2257425" cy="9048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basic approach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51816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Define the question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Gather information and resources (observe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)</a:t>
            </a:r>
            <a:b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- Define a single variable to study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Form hypothesis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Perform experiment and collect data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Analyze data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Interpret data and draw conclusions that serve as a starting point for new hypothesis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Publish results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457200" indent="-457200">
              <a:buClr>
                <a:schemeClr val="accent4">
                  <a:lumMod val="20000"/>
                  <a:lumOff val="80000"/>
                </a:schemeClr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Retest (frequently done by other researchers)</a:t>
            </a:r>
            <a:endParaRPr lang="en-US" sz="24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Clr>
                <a:schemeClr val="accent4">
                  <a:lumMod val="20000"/>
                  <a:lumOff val="80000"/>
                </a:schemeClr>
              </a:buClr>
            </a:pPr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Subject Matter and Hypothesis -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8153400" cy="3886200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State what you are interested in understanding better: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 - Hamburger Wrappers from 3 popular chain restaurants</a:t>
            </a:r>
            <a:b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4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State your opinion of what will be observed</a:t>
            </a:r>
          </a:p>
          <a:p>
            <a:r>
              <a:rPr lang="en-US" sz="2400" dirty="0" smtClean="0">
                <a:solidFill>
                  <a:srgbClr val="FFFFFF"/>
                </a:solidFill>
              </a:rPr>
              <a:t>EXAMPLE:	Based on other similar research, I believe we will see significant differences in the rate of noticeable aging between colors on hamburger wrappers. I believe hot pink wrappers will age the most and black wrappers will age the least. 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Methodology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066800"/>
            <a:ext cx="8153400" cy="4876800"/>
          </a:xfrm>
        </p:spPr>
        <p:txBody>
          <a:bodyPr/>
          <a:lstStyle/>
          <a:p>
            <a:r>
              <a:rPr lang="en-US" sz="2000" dirty="0" smtClean="0">
                <a:solidFill>
                  <a:srgbClr val="FFFFFF"/>
                </a:solidFill>
              </a:rPr>
              <a:t>State what you did to make the necessary observations over time.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EXAMPLE: I obtained 3 sets of wrappers from 3 different hamburger vendors.  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I cleared a section of my back yard approximately 2 foot by 8 foot and placed markers around this area to protect it. I made sure all areas of the box had equal lighting and exposure to natural elements.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I placed 1 set of 3 wrappers side by side on the ground each week for 3 weeks.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I made observations 3 X per week at approximately the same time per day, and took notes and made drawings to track changes, finally noting specific differences between 3 week old, 2 week old, 1 week old and new wrappers.</a:t>
            </a:r>
          </a:p>
          <a:p>
            <a:r>
              <a:rPr lang="en-US" sz="2000" dirty="0" smtClean="0">
                <a:solidFill>
                  <a:srgbClr val="FFFFFF"/>
                </a:solidFill>
              </a:rPr>
              <a:t>(recommended-draw, take notes, and take pictures)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Observation 1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1600200"/>
          </a:xfrm>
        </p:spPr>
        <p:txBody>
          <a:bodyPr/>
          <a:lstStyle/>
          <a:p>
            <a:r>
              <a:rPr lang="en-US" sz="2400" dirty="0" smtClean="0">
                <a:solidFill>
                  <a:srgbClr val="FFFFFF"/>
                </a:solidFill>
              </a:rPr>
              <a:t>Description</a:t>
            </a:r>
          </a:p>
          <a:p>
            <a:r>
              <a:rPr lang="en-US" sz="2400" dirty="0" smtClean="0">
                <a:solidFill>
                  <a:srgbClr val="FFFFFF"/>
                </a:solidFill>
              </a:rPr>
              <a:t>Use the most representative photo of a single wrapper, the most aged, or the least aged, to match your description in each observation.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NEW				       Week 1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7" name="Picture 6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048000"/>
            <a:ext cx="3657600" cy="2743200"/>
          </a:xfrm>
          <a:prstGeom prst="rect">
            <a:avLst/>
          </a:prstGeom>
        </p:spPr>
      </p:pic>
      <p:pic>
        <p:nvPicPr>
          <p:cNvPr id="8" name="Picture 7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480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Observation 2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1600200"/>
          </a:xfrm>
        </p:spPr>
        <p:txBody>
          <a:bodyPr/>
          <a:lstStyle/>
          <a:p>
            <a:r>
              <a:rPr lang="en-US" sz="2400" dirty="0" smtClean="0">
                <a:solidFill>
                  <a:srgbClr val="FFFFFF"/>
                </a:solidFill>
              </a:rPr>
              <a:t>Description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Week 1 			     Week 2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7" name="Picture 6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048000"/>
            <a:ext cx="3657600" cy="2743200"/>
          </a:xfrm>
          <a:prstGeom prst="rect">
            <a:avLst/>
          </a:prstGeom>
        </p:spPr>
      </p:pic>
      <p:pic>
        <p:nvPicPr>
          <p:cNvPr id="8" name="Picture 7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480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Observation 3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1600200"/>
          </a:xfrm>
        </p:spPr>
        <p:txBody>
          <a:bodyPr/>
          <a:lstStyle/>
          <a:p>
            <a:r>
              <a:rPr lang="en-US" sz="2400" dirty="0" smtClean="0">
                <a:solidFill>
                  <a:srgbClr val="FFFFFF"/>
                </a:solidFill>
              </a:rPr>
              <a:t>Description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Week 2				     Week 3 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7" name="Picture 6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048000"/>
            <a:ext cx="3657600" cy="2743200"/>
          </a:xfrm>
          <a:prstGeom prst="rect">
            <a:avLst/>
          </a:prstGeom>
        </p:spPr>
      </p:pic>
      <p:pic>
        <p:nvPicPr>
          <p:cNvPr id="8" name="Picture 7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480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Final Observation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1600200"/>
          </a:xfrm>
        </p:spPr>
        <p:txBody>
          <a:bodyPr/>
          <a:lstStyle/>
          <a:p>
            <a:r>
              <a:rPr lang="en-US" sz="2400" dirty="0" smtClean="0">
                <a:solidFill>
                  <a:srgbClr val="FFFFFF"/>
                </a:solidFill>
              </a:rPr>
              <a:t>Description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 smtClean="0">
              <a:solidFill>
                <a:srgbClr val="FFFFFF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FFFF"/>
                </a:solidFill>
              </a:rPr>
              <a:t>New Photo			      Most changed 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7" name="Picture 6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048000"/>
            <a:ext cx="3657600" cy="2743200"/>
          </a:xfrm>
          <a:prstGeom prst="rect">
            <a:avLst/>
          </a:prstGeom>
        </p:spPr>
      </p:pic>
      <p:pic>
        <p:nvPicPr>
          <p:cNvPr id="8" name="Picture 7" descr="find the oddest 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48000"/>
            <a:ext cx="3657600" cy="274320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/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Conclusions, possible use, and future suggestions</a:t>
            </a:r>
            <a:endParaRPr lang="en-US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8153400" cy="5181600"/>
          </a:xfrm>
        </p:spPr>
        <p:txBody>
          <a:bodyPr/>
          <a:lstStyle/>
          <a:p>
            <a:r>
              <a:rPr lang="en-US" sz="2400" dirty="0" smtClean="0">
                <a:solidFill>
                  <a:srgbClr val="FFFFFF"/>
                </a:solidFill>
              </a:rPr>
              <a:t>State how your observations proved or disproved your hypothesis (your original opinion).</a:t>
            </a:r>
          </a:p>
          <a:p>
            <a:r>
              <a:rPr lang="en-US" sz="2400" dirty="0" smtClean="0">
                <a:solidFill>
                  <a:srgbClr val="FFFFFF"/>
                </a:solidFill>
              </a:rPr>
              <a:t>EXAMPLE -	As shown in the 4 observations described here, my original opinion was proved that hot pink wrappers aged must faster than an all black hamburger wrappers.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 smtClean="0">
                <a:solidFill>
                  <a:srgbClr val="FFFFFF"/>
                </a:solidFill>
              </a:rPr>
              <a:t>Trackers may be able to more readily recognize the age of hamburger wrappers when these clues are found if they remember that hot pink ages faster than black.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 smtClean="0">
                <a:solidFill>
                  <a:srgbClr val="FFFFFF"/>
                </a:solidFill>
              </a:rPr>
              <a:t>I believe it would be beneficial for wrapper materials to be tested in a similar manner, possibly controlling for colors and material types as much as possible. </a:t>
            </a:r>
          </a:p>
          <a:p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o">
  <a:themeElements>
    <a:clrScheme name="Topo 1">
      <a:dk1>
        <a:srgbClr val="000000"/>
      </a:dk1>
      <a:lt1>
        <a:srgbClr val="EAEAEA"/>
      </a:lt1>
      <a:dk2>
        <a:srgbClr val="3A585A"/>
      </a:dk2>
      <a:lt2>
        <a:srgbClr val="FFFFCC"/>
      </a:lt2>
      <a:accent1>
        <a:srgbClr val="499EAF"/>
      </a:accent1>
      <a:accent2>
        <a:srgbClr val="376D6C"/>
      </a:accent2>
      <a:accent3>
        <a:srgbClr val="AEB4B5"/>
      </a:accent3>
      <a:accent4>
        <a:srgbClr val="C8C8C8"/>
      </a:accent4>
      <a:accent5>
        <a:srgbClr val="B1CCD4"/>
      </a:accent5>
      <a:accent6>
        <a:srgbClr val="316261"/>
      </a:accent6>
      <a:hlink>
        <a:srgbClr val="CCFFCC"/>
      </a:hlink>
      <a:folHlink>
        <a:srgbClr val="CC9900"/>
      </a:folHlink>
    </a:clrScheme>
    <a:fontScheme name="Topo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opo 1">
        <a:dk1>
          <a:srgbClr val="000000"/>
        </a:dk1>
        <a:lt1>
          <a:srgbClr val="EAEAEA"/>
        </a:lt1>
        <a:dk2>
          <a:srgbClr val="3A585A"/>
        </a:dk2>
        <a:lt2>
          <a:srgbClr val="FFFFCC"/>
        </a:lt2>
        <a:accent1>
          <a:srgbClr val="499EAF"/>
        </a:accent1>
        <a:accent2>
          <a:srgbClr val="376D6C"/>
        </a:accent2>
        <a:accent3>
          <a:srgbClr val="AEB4B5"/>
        </a:accent3>
        <a:accent4>
          <a:srgbClr val="C8C8C8"/>
        </a:accent4>
        <a:accent5>
          <a:srgbClr val="B1CCD4"/>
        </a:accent5>
        <a:accent6>
          <a:srgbClr val="316261"/>
        </a:accent6>
        <a:hlink>
          <a:srgbClr val="CC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o 2">
        <a:dk1>
          <a:srgbClr val="00172E"/>
        </a:dk1>
        <a:lt1>
          <a:srgbClr val="FFFFFF"/>
        </a:lt1>
        <a:dk2>
          <a:srgbClr val="003366"/>
        </a:dk2>
        <a:lt2>
          <a:srgbClr val="B2B2B2"/>
        </a:lt2>
        <a:accent1>
          <a:srgbClr val="91C6D1"/>
        </a:accent1>
        <a:accent2>
          <a:srgbClr val="D6E9EE"/>
        </a:accent2>
        <a:accent3>
          <a:srgbClr val="FFFFFF"/>
        </a:accent3>
        <a:accent4>
          <a:srgbClr val="001226"/>
        </a:accent4>
        <a:accent5>
          <a:srgbClr val="C7DFE5"/>
        </a:accent5>
        <a:accent6>
          <a:srgbClr val="C2D3D8"/>
        </a:accent6>
        <a:hlink>
          <a:srgbClr val="666699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o 3">
        <a:dk1>
          <a:srgbClr val="000000"/>
        </a:dk1>
        <a:lt1>
          <a:srgbClr val="FFFFFF"/>
        </a:lt1>
        <a:dk2>
          <a:srgbClr val="333333"/>
        </a:dk2>
        <a:lt2>
          <a:srgbClr val="FFFFFF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o 4">
        <a:dk1>
          <a:srgbClr val="333333"/>
        </a:dk1>
        <a:lt1>
          <a:srgbClr val="C0D7D8"/>
        </a:lt1>
        <a:dk2>
          <a:srgbClr val="223C3E"/>
        </a:dk2>
        <a:lt2>
          <a:srgbClr val="809EA2"/>
        </a:lt2>
        <a:accent1>
          <a:srgbClr val="FFFFCC"/>
        </a:accent1>
        <a:accent2>
          <a:srgbClr val="E3ECED"/>
        </a:accent2>
        <a:accent3>
          <a:srgbClr val="DCE8E9"/>
        </a:accent3>
        <a:accent4>
          <a:srgbClr val="2A2A2A"/>
        </a:accent4>
        <a:accent5>
          <a:srgbClr val="FFFFE2"/>
        </a:accent5>
        <a:accent6>
          <a:srgbClr val="CED6D7"/>
        </a:accent6>
        <a:hlink>
          <a:srgbClr val="660066"/>
        </a:hlink>
        <a:folHlink>
          <a:srgbClr val="A98F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 Trackers - Track Aware - Introduction to Tracking - 2008</Template>
  <TotalTime>201</TotalTime>
  <Words>291</Words>
  <Application>Microsoft Office PowerPoint</Application>
  <PresentationFormat>On-screen Show (4:3)</PresentationFormat>
  <Paragraphs>66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Topo</vt:lpstr>
      <vt:lpstr>Name of subject matter here</vt:lpstr>
      <vt:lpstr>The basic approach</vt:lpstr>
      <vt:lpstr>Subject Matter and Hypothesis -</vt:lpstr>
      <vt:lpstr>Methodology</vt:lpstr>
      <vt:lpstr>Observation 1</vt:lpstr>
      <vt:lpstr>Observation 2</vt:lpstr>
      <vt:lpstr>Observation 3</vt:lpstr>
      <vt:lpstr>Final Observation</vt:lpstr>
      <vt:lpstr>Conclusions, possible use, and future suggestions</vt:lpstr>
    </vt:vector>
  </TitlesOfParts>
  <Company>CompuSmarts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Young</dc:creator>
  <cp:lastModifiedBy>Mark Young</cp:lastModifiedBy>
  <cp:revision>23</cp:revision>
  <dcterms:created xsi:type="dcterms:W3CDTF">2009-02-17T14:29:04Z</dcterms:created>
  <dcterms:modified xsi:type="dcterms:W3CDTF">2009-02-17T17:50:12Z</dcterms:modified>
</cp:coreProperties>
</file>